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33" r:id="rId1"/>
  </p:sldMasterIdLst>
  <p:notesMasterIdLst>
    <p:notesMasterId r:id="rId11"/>
  </p:notesMasterIdLst>
  <p:sldIdLst>
    <p:sldId id="295" r:id="rId2"/>
    <p:sldId id="294" r:id="rId3"/>
    <p:sldId id="296" r:id="rId4"/>
    <p:sldId id="297" r:id="rId5"/>
    <p:sldId id="300" r:id="rId6"/>
    <p:sldId id="301" r:id="rId7"/>
    <p:sldId id="293" r:id="rId8"/>
    <p:sldId id="299" r:id="rId9"/>
    <p:sldId id="29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C12"/>
    <a:srgbClr val="000000"/>
    <a:srgbClr val="FF33CC"/>
    <a:srgbClr val="FFFF00"/>
    <a:srgbClr val="FFB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9" autoAdjust="0"/>
    <p:restoredTop sz="86331" autoAdjust="0"/>
  </p:normalViewPr>
  <p:slideViewPr>
    <p:cSldViewPr>
      <p:cViewPr varScale="1">
        <p:scale>
          <a:sx n="100" d="100"/>
          <a:sy n="100" d="100"/>
        </p:scale>
        <p:origin x="108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5E42C62-B640-45DC-95FC-8BCF4B2F5B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B32402A-6693-487D-8081-152464999C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9BE222C3-85AB-4798-B064-8181949A867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05B2F55-0583-4AE3-A4B0-5EF3FDFEC7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27764D2-D67F-4ABE-8E9C-AAD675B1DD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2DD026E7-43C6-4C14-A5EB-E5D3AA906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2FAAA4C-FD2C-4D47-ACDD-E1552ED0FE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A90A5-7E66-47FF-94AA-78CB878AFEA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542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820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945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62260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1774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4026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54839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760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053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FF444-2028-48FD-8B00-E4ECFB46759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0497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223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885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2ECE9-2167-4F89-B073-B75414F9C2F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558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6FE0-9686-4EA2-92D8-53E9FC6E09F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21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310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88DA7-54A8-42FB-8239-7E5643343F4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012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7430C93-8361-43CF-9BB8-F668468D888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4750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34" r:id="rId1"/>
    <p:sldLayoutId id="2147485835" r:id="rId2"/>
    <p:sldLayoutId id="2147485836" r:id="rId3"/>
    <p:sldLayoutId id="2147485837" r:id="rId4"/>
    <p:sldLayoutId id="2147485838" r:id="rId5"/>
    <p:sldLayoutId id="2147485839" r:id="rId6"/>
    <p:sldLayoutId id="2147485840" r:id="rId7"/>
    <p:sldLayoutId id="2147485841" r:id="rId8"/>
    <p:sldLayoutId id="2147485842" r:id="rId9"/>
    <p:sldLayoutId id="2147485843" r:id="rId10"/>
    <p:sldLayoutId id="2147485844" r:id="rId11"/>
    <p:sldLayoutId id="2147485845" r:id="rId12"/>
    <p:sldLayoutId id="2147485846" r:id="rId13"/>
    <p:sldLayoutId id="2147485847" r:id="rId14"/>
    <p:sldLayoutId id="2147485848" r:id="rId15"/>
    <p:sldLayoutId id="21474858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p.moi.gov.tw/V3/B/SCRB0102.asp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rc.nfu.edu.tw/content/001/116" TargetMode="Externa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9NcMrs_xScSShN1LmiNNgqPKCg0MDEjs/view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p.moi.gov.tw/V3/B/SCRB0102.aspx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77EDDA-C0C8-4569-9880-19FADCB13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3472" y="2404534"/>
            <a:ext cx="7930531" cy="1646302"/>
          </a:xfrm>
        </p:spPr>
        <p:txBody>
          <a:bodyPr/>
          <a:lstStyle/>
          <a:p>
            <a:r>
              <a:rPr lang="zh-TW" altLang="en-US" sz="6000" b="1" dirty="0"/>
              <a:t>校外賃居注意事項宣導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B8AC2C4-647C-4837-8919-F7E7FEF610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學務處生健組關心您</a:t>
            </a:r>
          </a:p>
        </p:txBody>
      </p:sp>
    </p:spTree>
    <p:extLst>
      <p:ext uri="{BB962C8B-B14F-4D97-AF65-F5344CB8AC3E}">
        <p14:creationId xmlns:p14="http://schemas.microsoft.com/office/powerpoint/2010/main" val="38435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CE16721-D74E-4386-AB02-C99BF3C38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76" y="211325"/>
            <a:ext cx="5256584" cy="2117349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DCB26D6F-1B24-4B48-AD0E-2E9ECE12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/>
              <a:t>租屋</a:t>
            </a:r>
            <a:r>
              <a:rPr lang="zh-TW" altLang="en-US" sz="5000" b="1" dirty="0">
                <a:solidFill>
                  <a:srgbClr val="AE2C12"/>
                </a:solidFill>
              </a:rPr>
              <a:t>前</a:t>
            </a:r>
            <a:r>
              <a:rPr lang="zh-TW" altLang="en-US" sz="5000" b="1" dirty="0"/>
              <a:t>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114A97-31B6-4CC9-BC42-AF196052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b="1" dirty="0"/>
              <a:t>應使用內政部定型化契約，簽約前應有</a:t>
            </a:r>
            <a:r>
              <a:rPr lang="en-US" altLang="zh-TW" sz="2000" b="1" dirty="0">
                <a:solidFill>
                  <a:srgbClr val="AE2C12"/>
                </a:solidFill>
              </a:rPr>
              <a:t>30 </a:t>
            </a:r>
            <a:r>
              <a:rPr lang="zh-TW" altLang="en-US" sz="2000" b="1" dirty="0">
                <a:solidFill>
                  <a:srgbClr val="AE2C12"/>
                </a:solidFill>
              </a:rPr>
              <a:t>日以內</a:t>
            </a:r>
            <a:r>
              <a:rPr lang="zh-TW" altLang="en-US" sz="2000" b="1" dirty="0"/>
              <a:t>之合理期間</a:t>
            </a:r>
            <a:r>
              <a:rPr lang="en-US" altLang="zh-TW" sz="2000" b="1" dirty="0"/>
              <a:t>(</a:t>
            </a:r>
            <a:r>
              <a:rPr lang="zh-TW" altLang="en-US" sz="2000" b="1" dirty="0">
                <a:solidFill>
                  <a:srgbClr val="AE2C12"/>
                </a:solidFill>
              </a:rPr>
              <a:t>至少</a:t>
            </a:r>
            <a:r>
              <a:rPr lang="en-US" altLang="zh-TW" sz="2000" b="1" dirty="0">
                <a:solidFill>
                  <a:srgbClr val="AE2C12"/>
                </a:solidFill>
              </a:rPr>
              <a:t>3</a:t>
            </a:r>
            <a:r>
              <a:rPr lang="zh-TW" altLang="en-US" sz="2000" b="1" dirty="0">
                <a:solidFill>
                  <a:srgbClr val="AE2C12"/>
                </a:solidFill>
              </a:rPr>
              <a:t>天</a:t>
            </a:r>
            <a:r>
              <a:rPr lang="en-US" altLang="zh-TW" sz="2000" b="1" dirty="0"/>
              <a:t>)</a:t>
            </a:r>
            <a:r>
              <a:rPr lang="zh-TW" altLang="en-US" sz="2000" b="1" dirty="0"/>
              <a:t>，供消費者審閱全部條款內容 。</a:t>
            </a:r>
            <a:endParaRPr lang="en-US" altLang="zh-TW" sz="2000" b="1" dirty="0">
              <a:latin typeface="+mj-ea"/>
              <a:ea typeface="+mj-ea"/>
            </a:endParaRPr>
          </a:p>
          <a:p>
            <a:r>
              <a:rPr lang="zh-TW" altLang="en-US" sz="2000" b="1" dirty="0"/>
              <a:t>要請房東提供</a:t>
            </a:r>
            <a:r>
              <a:rPr lang="zh-TW" altLang="en-US" sz="2000" b="1" dirty="0">
                <a:solidFill>
                  <a:srgbClr val="AE2C12"/>
                </a:solidFill>
              </a:rPr>
              <a:t>房屋所有權人證明資料</a:t>
            </a:r>
            <a:r>
              <a:rPr lang="zh-TW" altLang="en-US" sz="2000" b="1" dirty="0"/>
              <a:t>，以免衍生糾紛。</a:t>
            </a:r>
            <a:endParaRPr lang="en-US" altLang="zh-TW" sz="2000" b="1" dirty="0"/>
          </a:p>
          <a:p>
            <a:r>
              <a:rPr lang="zh-TW" altLang="en-US" sz="2000" b="1" dirty="0"/>
              <a:t>清楚律定租金</a:t>
            </a:r>
            <a:r>
              <a:rPr lang="en-US" altLang="zh-TW" sz="2000" b="1" dirty="0"/>
              <a:t>(</a:t>
            </a:r>
            <a:r>
              <a:rPr lang="zh-TW" altLang="en-US" sz="2000" b="1" dirty="0"/>
              <a:t>包含管理費、水及電費</a:t>
            </a:r>
            <a:r>
              <a:rPr lang="en-US" altLang="zh-TW" sz="2000" b="1" dirty="0"/>
              <a:t>)</a:t>
            </a:r>
            <a:r>
              <a:rPr lang="zh-TW" altLang="en-US" sz="2000" b="1" dirty="0"/>
              <a:t>繳款方式，</a:t>
            </a:r>
            <a:r>
              <a:rPr lang="zh-TW" altLang="en-US" sz="2000" b="1" dirty="0">
                <a:solidFill>
                  <a:srgbClr val="AE2C12"/>
                </a:solidFill>
              </a:rPr>
              <a:t>押金不可超過</a:t>
            </a:r>
            <a:r>
              <a:rPr lang="en-US" altLang="zh-TW" sz="2000" b="1" dirty="0">
                <a:solidFill>
                  <a:srgbClr val="AE2C12"/>
                </a:solidFill>
              </a:rPr>
              <a:t>2</a:t>
            </a:r>
            <a:r>
              <a:rPr lang="zh-TW" altLang="en-US" sz="2000" b="1" dirty="0">
                <a:solidFill>
                  <a:srgbClr val="AE2C12"/>
                </a:solidFill>
              </a:rPr>
              <a:t>個月租金</a:t>
            </a:r>
            <a:r>
              <a:rPr lang="zh-TW" altLang="en-US" sz="2000" b="1" dirty="0"/>
              <a:t>，</a:t>
            </a:r>
            <a:r>
              <a:rPr lang="zh-TW" altLang="en-US" sz="2000" b="1" dirty="0">
                <a:solidFill>
                  <a:srgbClr val="AE2C12"/>
                </a:solidFill>
              </a:rPr>
              <a:t>電費不得超過臺電公告電價上限</a:t>
            </a:r>
            <a:r>
              <a:rPr lang="zh-TW" altLang="en-US" sz="2000" b="1" dirty="0"/>
              <a:t>。</a:t>
            </a:r>
            <a:endParaRPr lang="en-US" altLang="zh-TW" sz="2000" b="1" dirty="0"/>
          </a:p>
          <a:p>
            <a:r>
              <a:rPr lang="zh-TW" altLang="en-US" sz="2000" b="1" dirty="0">
                <a:solidFill>
                  <a:srgbClr val="AE2C12"/>
                </a:solidFill>
              </a:rPr>
              <a:t>律定房屋修繕責任</a:t>
            </a:r>
            <a:r>
              <a:rPr lang="zh-TW" altLang="en-US" sz="2000" b="1" dirty="0"/>
              <a:t>，如因天災或自然因素而造成損壞時，應由房東要負責修理，</a:t>
            </a:r>
            <a:r>
              <a:rPr lang="zh-TW" altLang="en-US" sz="2000" b="1" dirty="0">
                <a:solidFill>
                  <a:srgbClr val="AE2C12"/>
                </a:solidFill>
              </a:rPr>
              <a:t>如未律定，應由出租人負責修繕</a:t>
            </a:r>
            <a:r>
              <a:rPr lang="zh-TW" altLang="en-US" sz="2000" b="1" dirty="0"/>
              <a:t>。</a:t>
            </a:r>
            <a:endParaRPr lang="en-US" altLang="zh-TW" sz="2000" b="1" dirty="0"/>
          </a:p>
          <a:p>
            <a:r>
              <a:rPr lang="zh-TW" altLang="en-US" sz="2000" b="1" dirty="0"/>
              <a:t>檢查熱水器是否具強制排氣功能</a:t>
            </a:r>
            <a:r>
              <a:rPr lang="en-US" altLang="zh-TW" sz="2000" b="1" dirty="0"/>
              <a:t>(</a:t>
            </a:r>
            <a:r>
              <a:rPr lang="zh-TW" altLang="en-US" sz="2000" b="1" dirty="0"/>
              <a:t>電熱水器亦可</a:t>
            </a:r>
            <a:r>
              <a:rPr lang="en-US" altLang="zh-TW" sz="2000" b="1" dirty="0"/>
              <a:t>)</a:t>
            </a:r>
            <a:r>
              <a:rPr lang="zh-TW" altLang="en-US" sz="2000" b="1" dirty="0"/>
              <a:t>，屋內安裝住警器尤佳。</a:t>
            </a:r>
            <a:endParaRPr lang="en-US" altLang="zh-TW" sz="2000" b="1" dirty="0"/>
          </a:p>
          <a:p>
            <a:r>
              <a:rPr lang="zh-TW" altLang="en-US" sz="2000" b="1" dirty="0">
                <a:solidFill>
                  <a:srgbClr val="AE2C12"/>
                </a:solidFill>
              </a:rPr>
              <a:t>切勿因圖租金便宜，承租違建、簡陋或有安全疑慮房屋</a:t>
            </a:r>
            <a:r>
              <a:rPr lang="zh-TW" altLang="en-US" sz="2000" b="1" dirty="0"/>
              <a:t>。</a:t>
            </a:r>
            <a:endParaRPr lang="en-US" altLang="zh-TW" sz="2000" b="1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000ADC31-F3AF-421A-B0DB-F6486F2F8C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3470" y="4484737"/>
            <a:ext cx="3143672" cy="2357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75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B26D6F-1B24-4B48-AD0E-2E9ECE12D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/>
              <a:t>租屋</a:t>
            </a:r>
            <a:r>
              <a:rPr lang="zh-TW" altLang="en-US" sz="5000" b="1" dirty="0">
                <a:solidFill>
                  <a:srgbClr val="AE2C12"/>
                </a:solidFill>
              </a:rPr>
              <a:t>後</a:t>
            </a:r>
            <a:r>
              <a:rPr lang="zh-TW" altLang="en-US" sz="5000" b="1" dirty="0"/>
              <a:t>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114A97-31B6-4CC9-BC42-AF196052A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b="1" dirty="0">
                <a:solidFill>
                  <a:srgbClr val="AE2C12"/>
                </a:solidFill>
              </a:rPr>
              <a:t>避免使用過多高耗電電器</a:t>
            </a:r>
            <a:r>
              <a:rPr lang="zh-TW" altLang="en-US" sz="2000" b="1" dirty="0"/>
              <a:t>，以免延長線過載易引起火災。</a:t>
            </a:r>
            <a:endParaRPr lang="en-US" altLang="zh-TW" sz="2000" b="1" dirty="0"/>
          </a:p>
          <a:p>
            <a:r>
              <a:rPr lang="zh-TW" altLang="en-US" sz="2000" b="1" dirty="0">
                <a:solidFill>
                  <a:srgbClr val="AE2C12"/>
                </a:solidFill>
              </a:rPr>
              <a:t>熟悉逃生通道</a:t>
            </a:r>
            <a:r>
              <a:rPr lang="zh-TW" altLang="en-US" sz="2000" b="1" dirty="0"/>
              <a:t>，確認無堆積物，</a:t>
            </a:r>
            <a:r>
              <a:rPr lang="zh-TW" altLang="en-US" sz="2000" b="1" dirty="0">
                <a:solidFill>
                  <a:srgbClr val="AE2C12"/>
                </a:solidFill>
              </a:rPr>
              <a:t>清楚消防安全設施位置及使用方式</a:t>
            </a:r>
            <a:r>
              <a:rPr lang="zh-TW" altLang="en-US" sz="2000" b="1" dirty="0"/>
              <a:t>，以備不時之需。</a:t>
            </a:r>
            <a:endParaRPr lang="en-US" altLang="zh-TW" sz="2000" b="1" dirty="0"/>
          </a:p>
          <a:p>
            <a:r>
              <a:rPr lang="zh-TW" altLang="en-US" sz="2000" b="1" dirty="0">
                <a:solidFill>
                  <a:srgbClr val="AE2C12"/>
                </a:solidFill>
              </a:rPr>
              <a:t>儘量避免夜歸</a:t>
            </a:r>
            <a:r>
              <a:rPr lang="zh-TW" altLang="en-US" sz="2000" b="1" dirty="0"/>
              <a:t>，如無法避免，要結伴同行以策安全。</a:t>
            </a:r>
            <a:endParaRPr lang="en-US" altLang="zh-TW" sz="2000" b="1" dirty="0"/>
          </a:p>
          <a:p>
            <a:r>
              <a:rPr lang="zh-TW" altLang="en-US" sz="2000" b="1" dirty="0"/>
              <a:t>與附近租屋同學或友人保持聯繫，可提供臨時協助。</a:t>
            </a:r>
            <a:endParaRPr lang="en-US" altLang="zh-TW" sz="2000" b="1" dirty="0"/>
          </a:p>
          <a:p>
            <a:r>
              <a:rPr lang="zh-TW" altLang="en-US" sz="2000" b="1" dirty="0"/>
              <a:t>建議房東在樓梯間、走道加強照明措施，並</a:t>
            </a:r>
            <a:r>
              <a:rPr lang="zh-TW" altLang="en-US" sz="2000" b="1" dirty="0">
                <a:solidFill>
                  <a:srgbClr val="AE2C12"/>
                </a:solidFill>
              </a:rPr>
              <a:t>安裝監視器</a:t>
            </a:r>
            <a:r>
              <a:rPr lang="en-US" altLang="zh-TW" sz="2000" b="1" dirty="0"/>
              <a:t>(</a:t>
            </a:r>
            <a:r>
              <a:rPr lang="zh-TW" altLang="en-US" sz="2000" b="1" dirty="0"/>
              <a:t>具收音功能尤佳</a:t>
            </a:r>
            <a:r>
              <a:rPr lang="en-US" altLang="zh-TW" sz="2000" b="1" dirty="0"/>
              <a:t>)</a:t>
            </a:r>
            <a:r>
              <a:rPr lang="zh-TW" altLang="en-US" sz="2000" b="1" dirty="0"/>
              <a:t>，以達到嚇阻犯罪效果。</a:t>
            </a:r>
            <a:endParaRPr lang="en-US" altLang="zh-TW" sz="2000" b="1" dirty="0"/>
          </a:p>
          <a:p>
            <a:r>
              <a:rPr lang="zh-TW" altLang="en-US" sz="2000" b="1" dirty="0"/>
              <a:t>貼身衣物儘量晾在房間內，對外窗戶裝設窗簾。</a:t>
            </a:r>
            <a:endParaRPr lang="en-US" altLang="zh-TW" sz="2000" b="1" dirty="0"/>
          </a:p>
          <a:p>
            <a:r>
              <a:rPr lang="zh-TW" altLang="en-US" sz="2000" b="1" dirty="0">
                <a:solidFill>
                  <a:srgbClr val="AE2C12"/>
                </a:solidFill>
              </a:rPr>
              <a:t>手機內要有緊急聯絡電話</a:t>
            </a:r>
            <a:r>
              <a:rPr lang="zh-TW" altLang="en-US" sz="2000" b="1" dirty="0"/>
              <a:t>。</a:t>
            </a:r>
            <a:endParaRPr lang="en-US" altLang="zh-TW" sz="2000" b="1" dirty="0"/>
          </a:p>
        </p:txBody>
      </p:sp>
      <p:pic>
        <p:nvPicPr>
          <p:cNvPr id="5" name="圖片 4" descr="一張含有 文字, 電氣線路, 室內, 電子產品 的圖片&#10;&#10;自動產生的描述">
            <a:extLst>
              <a:ext uri="{FF2B5EF4-FFF2-40B4-BE49-F238E27FC236}">
                <a16:creationId xmlns:a16="http://schemas.microsoft.com/office/drawing/2014/main" id="{8A2CB6C4-F586-16B5-C219-1F001FEA2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8000" y="1037314"/>
            <a:ext cx="6672064" cy="5004048"/>
          </a:xfrm>
          <a:prstGeom prst="rect">
            <a:avLst/>
          </a:prstGeom>
        </p:spPr>
      </p:pic>
      <p:pic>
        <p:nvPicPr>
          <p:cNvPr id="7" name="圖片 6" descr="一張含有 文字, 海報, 螢幕擷取畫面 的圖片&#10;&#10;自動產生的描述">
            <a:extLst>
              <a:ext uri="{FF2B5EF4-FFF2-40B4-BE49-F238E27FC236}">
                <a16:creationId xmlns:a16="http://schemas.microsoft.com/office/drawing/2014/main" id="{F1F33708-2032-2781-179A-7BC1616708F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6032" y="381000"/>
            <a:ext cx="6096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B131FB-427A-4811-AA25-43722C55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b="1" dirty="0"/>
              <a:t>緊急聯絡電話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1C4E555A-16D9-4A6E-B338-113607A96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672940"/>
              </p:ext>
            </p:extLst>
          </p:nvPr>
        </p:nvGraphicFramePr>
        <p:xfrm>
          <a:off x="335360" y="2153384"/>
          <a:ext cx="43924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86684969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295628490"/>
                    </a:ext>
                  </a:extLst>
                </a:gridCol>
              </a:tblGrid>
              <a:tr h="36198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單位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連絡電話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835916"/>
                  </a:ext>
                </a:extLst>
              </a:tr>
              <a:tr h="36198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rgbClr val="AE2C12"/>
                          </a:solidFill>
                          <a:latin typeface="+mn-lt"/>
                          <a:ea typeface="+mn-ea"/>
                          <a:cs typeface="+mn-cs"/>
                        </a:rPr>
                        <a:t>校安專線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kern="1200" dirty="0">
                          <a:solidFill>
                            <a:srgbClr val="AE2C12"/>
                          </a:solidFill>
                          <a:latin typeface="+mn-lt"/>
                          <a:ea typeface="+mn-ea"/>
                          <a:cs typeface="+mn-cs"/>
                        </a:rPr>
                        <a:t>0965000501</a:t>
                      </a:r>
                      <a:endParaRPr lang="zh-TW" altLang="en-US" sz="1800" b="1" kern="1200" dirty="0">
                        <a:solidFill>
                          <a:srgbClr val="AE2C1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5863597"/>
                  </a:ext>
                </a:extLst>
              </a:tr>
              <a:tr h="36198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生健組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(03)3283201 </a:t>
                      </a:r>
                    </a:p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轉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1552-5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1574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285386"/>
                  </a:ext>
                </a:extLst>
              </a:tr>
              <a:tr h="36198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健康中心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(03)3283201 </a:t>
                      </a:r>
                      <a:r>
                        <a:rPr lang="zh-TW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轉 </a:t>
                      </a:r>
                      <a:r>
                        <a:rPr lang="en-US" altLang="zh-TW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4241057"/>
                  </a:ext>
                </a:extLst>
              </a:tr>
              <a:tr h="361985">
                <a:tc>
                  <a:txBody>
                    <a:bodyPr/>
                    <a:lstStyle/>
                    <a:p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學生宿舍管理室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(03)3272476</a:t>
                      </a:r>
                    </a:p>
                    <a:p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(03)3283201 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轉 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6111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2895696"/>
                  </a:ext>
                </a:extLst>
              </a:tr>
              <a:tr h="361985">
                <a:tc>
                  <a:txBody>
                    <a:bodyPr/>
                    <a:lstStyle/>
                    <a:p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行政大樓駐衛警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(03)3280623</a:t>
                      </a:r>
                      <a:b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(03)3283201</a:t>
                      </a:r>
                      <a:b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轉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1106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1325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2517404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DE4B4C6B-9FD7-4165-BDDB-094E6E0D13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744" y="-1"/>
            <a:ext cx="2153037" cy="2153037"/>
          </a:xfrm>
          <a:prstGeom prst="rect">
            <a:avLst/>
          </a:prstGeom>
        </p:spPr>
      </p:pic>
      <p:graphicFrame>
        <p:nvGraphicFramePr>
          <p:cNvPr id="8" name="內容版面配置區 4">
            <a:extLst>
              <a:ext uri="{FF2B5EF4-FFF2-40B4-BE49-F238E27FC236}">
                <a16:creationId xmlns:a16="http://schemas.microsoft.com/office/drawing/2014/main" id="{6AE76096-D4C6-4FB1-A7DA-B655165FB5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239796"/>
              </p:ext>
            </p:extLst>
          </p:nvPr>
        </p:nvGraphicFramePr>
        <p:xfrm>
          <a:off x="4975668" y="2153385"/>
          <a:ext cx="4392488" cy="3291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86684969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295628490"/>
                    </a:ext>
                  </a:extLst>
                </a:gridCol>
              </a:tblGrid>
              <a:tr h="38727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單位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連絡電話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835916"/>
                  </a:ext>
                </a:extLst>
              </a:tr>
              <a:tr h="38727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大埔派出所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(03)3186447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5863597"/>
                  </a:ext>
                </a:extLst>
              </a:tr>
              <a:tr h="38727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坪頂消防分隊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(03)3280309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1285386"/>
                  </a:ext>
                </a:extLst>
              </a:tr>
              <a:tr h="387275">
                <a:tc>
                  <a:txBody>
                    <a:bodyPr/>
                    <a:lstStyle/>
                    <a:p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龜山分局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(03)3292701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4241057"/>
                  </a:ext>
                </a:extLst>
              </a:tr>
              <a:tr h="677732">
                <a:tc>
                  <a:txBody>
                    <a:bodyPr/>
                    <a:lstStyle/>
                    <a:p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林口長庚醫院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(03)3281200( 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總機 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轉 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2143 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至 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2154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2895696"/>
                  </a:ext>
                </a:extLst>
              </a:tr>
              <a:tr h="67773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刑事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報案、交通意外</a:t>
                      </a: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1967927"/>
                  </a:ext>
                </a:extLst>
              </a:tr>
              <a:tr h="38727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火災急救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2517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07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9C25417C-6568-4FDE-0946-288000ADDB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5483" y="146134"/>
            <a:ext cx="2071117" cy="2071117"/>
          </a:xfrm>
          <a:prstGeom prst="rect">
            <a:avLst/>
          </a:prstGeom>
        </p:spPr>
      </p:pic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B2132E-B184-CA5D-9E66-02DAC47E3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96499"/>
            <a:ext cx="8596668" cy="3880773"/>
          </a:xfrm>
        </p:spPr>
        <p:txBody>
          <a:bodyPr>
            <a:normAutofit/>
          </a:bodyPr>
          <a:lstStyle/>
          <a:p>
            <a:endParaRPr lang="en-US" altLang="zh-TW" sz="1800" b="1" dirty="0">
              <a:solidFill>
                <a:srgbClr val="AE2C12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zh-TW" altLang="en-US" sz="2400" b="1" dirty="0"/>
              <a:t>約定按「用電度數」計費，房東收取的每度電費將不可以超過電費單的「當期每度平均電價」。</a:t>
            </a:r>
            <a:endParaRPr lang="en-US" altLang="zh-TW" sz="2400" b="1" dirty="0"/>
          </a:p>
          <a:p>
            <a:r>
              <a:rPr lang="zh-TW" altLang="en-US" sz="2400" b="1" dirty="0"/>
              <a:t>非約定按「用電度數」計費，則房東收取的電費將不可以超過電費單的「每期電費總額」。</a:t>
            </a:r>
            <a:endParaRPr lang="en-US" altLang="zh-TW" sz="2400" b="1" dirty="0"/>
          </a:p>
          <a:p>
            <a:r>
              <a:rPr lang="zh-TW" altLang="en-US" sz="2400" b="1" dirty="0"/>
              <a:t>屋外公共設施的電費如果沒有分攤併入電費單內，房東也不可以額外收取。</a:t>
            </a: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B3D33B0-FA62-4C2A-8AB8-8F5FDBC5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b="1" dirty="0"/>
              <a:t>租屋電費新制</a:t>
            </a:r>
            <a:r>
              <a:rPr lang="en-US" altLang="zh-TW" sz="5000" b="1" dirty="0"/>
              <a:t>7</a:t>
            </a:r>
            <a:r>
              <a:rPr lang="zh-TW" altLang="en-US" sz="5000" b="1" dirty="0"/>
              <a:t>月</a:t>
            </a:r>
            <a:r>
              <a:rPr lang="en-US" altLang="zh-TW" sz="5000" b="1" dirty="0"/>
              <a:t>15</a:t>
            </a:r>
            <a:r>
              <a:rPr lang="zh-TW" altLang="en-US" sz="5000" b="1" dirty="0"/>
              <a:t>日正式上路 新約應依新制約定</a:t>
            </a:r>
            <a:endParaRPr lang="zh-TW" altLang="en-US" sz="5000" b="1" dirty="0">
              <a:solidFill>
                <a:srgbClr val="AE2C12"/>
              </a:solidFill>
            </a:endParaRPr>
          </a:p>
        </p:txBody>
      </p:sp>
      <p:pic>
        <p:nvPicPr>
          <p:cNvPr id="4" name="圖片 3" descr="一張含有 文字, 螢幕擷取畫面, 數字, 字型 的圖片&#10;&#10;自動產生的描述">
            <a:extLst>
              <a:ext uri="{FF2B5EF4-FFF2-40B4-BE49-F238E27FC236}">
                <a16:creationId xmlns:a16="http://schemas.microsoft.com/office/drawing/2014/main" id="{778A89D8-1355-E1D4-ED16-E27257274D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680" y="4509120"/>
            <a:ext cx="5744888" cy="2333714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43369448-785C-AC3C-EB88-8DA6346134F4}"/>
              </a:ext>
            </a:extLst>
          </p:cNvPr>
          <p:cNvSpPr txBox="1"/>
          <p:nvPr/>
        </p:nvSpPr>
        <p:spPr>
          <a:xfrm>
            <a:off x="677334" y="5375731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400" b="1" dirty="0">
                <a:solidFill>
                  <a:schemeClr val="accent5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★</a:t>
            </a:r>
            <a:r>
              <a:rPr lang="zh-TW" altLang="en-US" sz="2400" b="1" dirty="0">
                <a:solidFill>
                  <a:schemeClr val="accent5"/>
                </a:solidFill>
              </a:rPr>
              <a:t>房東有提供電費資訊義務</a:t>
            </a:r>
            <a:endParaRPr lang="en-US" altLang="zh-TW" sz="2400" b="1" dirty="0">
              <a:solidFill>
                <a:schemeClr val="accent5"/>
              </a:solidFill>
            </a:endParaRPr>
          </a:p>
          <a:p>
            <a:r>
              <a:rPr lang="zh-TW" altLang="zh-TW" sz="2400" b="1" dirty="0">
                <a:solidFill>
                  <a:schemeClr val="accent5"/>
                </a:solidFill>
                <a:effectLst/>
                <a:ea typeface="新細明體" panose="02020500000000000000" pitchFamily="18" charset="-120"/>
                <a:cs typeface="Times New Roman" panose="02020603050405020304" pitchFamily="18" charset="0"/>
              </a:rPr>
              <a:t>★</a:t>
            </a:r>
            <a:r>
              <a:rPr lang="zh-TW" altLang="en-US" sz="2400" b="1" dirty="0">
                <a:solidFill>
                  <a:schemeClr val="accent5"/>
                </a:solidFill>
              </a:rPr>
              <a:t>房客可自行向台電申辦查詢電費</a:t>
            </a:r>
          </a:p>
        </p:txBody>
      </p:sp>
      <p:sp>
        <p:nvSpPr>
          <p:cNvPr id="8" name="文字方塊 7">
            <a:hlinkClick r:id="rId5"/>
            <a:extLst>
              <a:ext uri="{FF2B5EF4-FFF2-40B4-BE49-F238E27FC236}">
                <a16:creationId xmlns:a16="http://schemas.microsoft.com/office/drawing/2014/main" id="{791CE0D6-EE7D-4A86-D4AC-21130FFD2150}"/>
              </a:ext>
            </a:extLst>
          </p:cNvPr>
          <p:cNvSpPr txBox="1"/>
          <p:nvPr/>
        </p:nvSpPr>
        <p:spPr>
          <a:xfrm>
            <a:off x="9480376" y="2002998"/>
            <a:ext cx="2034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accent5"/>
                </a:solidFill>
              </a:rPr>
              <a:t>住宅租賃契約書範本</a:t>
            </a:r>
            <a:r>
              <a:rPr lang="en-US" altLang="zh-TW" sz="1600" b="1" dirty="0">
                <a:solidFill>
                  <a:schemeClr val="accent5"/>
                </a:solidFill>
              </a:rPr>
              <a:t>1130708</a:t>
            </a:r>
            <a:r>
              <a:rPr lang="zh-TW" altLang="en-US" sz="1600" b="1" dirty="0">
                <a:solidFill>
                  <a:schemeClr val="accent5"/>
                </a:solidFill>
              </a:rPr>
              <a:t>修正版 </a:t>
            </a:r>
            <a:endParaRPr lang="en-US" altLang="zh-TW" sz="1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99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8CB397-FF13-D892-4BC1-72AD026F8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5000" b="1" dirty="0"/>
              <a:t>租屋族免費租屋法律諮詢</a:t>
            </a:r>
            <a:r>
              <a:rPr lang="en-US" altLang="zh-TW" sz="5000" b="1" dirty="0"/>
              <a:t>(</a:t>
            </a:r>
            <a:r>
              <a:rPr lang="zh-TW" altLang="en-US" sz="5000" b="1" dirty="0"/>
              <a:t>內政部</a:t>
            </a:r>
            <a:r>
              <a:rPr lang="en-US" altLang="zh-TW" sz="5000" b="1" dirty="0"/>
              <a:t>)</a:t>
            </a:r>
            <a:endParaRPr lang="zh-TW" altLang="en-US" sz="50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D8D8CA-DD9A-F85D-62F9-B30BC5D12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b="1" dirty="0"/>
              <a:t>為協助租屋族維護租屋權益，內政部已委託財團法人法律扶助基金會，自</a:t>
            </a:r>
            <a:r>
              <a:rPr lang="en-US" altLang="zh-TW" sz="2400" b="1" dirty="0"/>
              <a:t>113</a:t>
            </a:r>
            <a:r>
              <a:rPr lang="zh-TW" altLang="en-US" sz="2400" b="1" dirty="0"/>
              <a:t>年</a:t>
            </a:r>
            <a:r>
              <a:rPr lang="en-US" altLang="zh-TW" sz="2400" b="1" dirty="0"/>
              <a:t>8</a:t>
            </a:r>
            <a:r>
              <a:rPr lang="zh-TW" altLang="en-US" sz="2400" b="1" dirty="0"/>
              <a:t>月</a:t>
            </a:r>
            <a:r>
              <a:rPr lang="en-US" altLang="zh-TW" sz="2400" b="1" dirty="0"/>
              <a:t>1</a:t>
            </a:r>
            <a:r>
              <a:rPr lang="zh-TW" altLang="en-US" sz="2400" b="1" dirty="0"/>
              <a:t>日起提供免費租屋法律諮詢，諮詢專線：</a:t>
            </a:r>
            <a:r>
              <a:rPr lang="en-US" altLang="zh-TW" sz="2400" b="1" dirty="0"/>
              <a:t>421-8518</a:t>
            </a:r>
            <a:r>
              <a:rPr lang="zh-TW" altLang="en-US" sz="2400" b="1" dirty="0"/>
              <a:t>轉</a:t>
            </a:r>
            <a:r>
              <a:rPr lang="en-US" altLang="zh-TW" sz="2400" b="1" dirty="0"/>
              <a:t>2</a:t>
            </a:r>
            <a:r>
              <a:rPr lang="zh-TW" altLang="en-US" sz="2400" b="1" dirty="0"/>
              <a:t>再轉</a:t>
            </a:r>
            <a:r>
              <a:rPr lang="en-US" altLang="zh-TW" sz="2400" b="1" dirty="0"/>
              <a:t>6</a:t>
            </a:r>
            <a:r>
              <a:rPr lang="zh-TW" altLang="en-US" sz="2400" b="1" dirty="0"/>
              <a:t>（手機加</a:t>
            </a:r>
            <a:r>
              <a:rPr lang="en-US" altLang="zh-TW" sz="2400" b="1" dirty="0"/>
              <a:t>02</a:t>
            </a:r>
            <a:r>
              <a:rPr lang="zh-TW" altLang="en-US" sz="2400" b="1" dirty="0"/>
              <a:t>），如遇租屋糾紛法律問題均可善加利用。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8E8721E-5FAE-8D60-269C-66F06064A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424" y="3717032"/>
            <a:ext cx="2071117" cy="2071117"/>
          </a:xfrm>
          <a:prstGeom prst="rect">
            <a:avLst/>
          </a:prstGeom>
        </p:spPr>
      </p:pic>
      <p:sp>
        <p:nvSpPr>
          <p:cNvPr id="6" name="文字方塊 5">
            <a:hlinkClick r:id="rId3"/>
            <a:extLst>
              <a:ext uri="{FF2B5EF4-FFF2-40B4-BE49-F238E27FC236}">
                <a16:creationId xmlns:a16="http://schemas.microsoft.com/office/drawing/2014/main" id="{F1773789-3DFB-83E6-B124-CF599FD7D11F}"/>
              </a:ext>
            </a:extLst>
          </p:cNvPr>
          <p:cNvSpPr txBox="1"/>
          <p:nvPr/>
        </p:nvSpPr>
        <p:spPr>
          <a:xfrm>
            <a:off x="911424" y="5603300"/>
            <a:ext cx="20342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accent5"/>
                </a:solidFill>
              </a:rPr>
              <a:t>免費租屋法律諮詢</a:t>
            </a:r>
            <a:endParaRPr lang="en-US" altLang="zh-TW" sz="16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585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文字, 卡通, 功能表, 圖解 的圖片&#10;&#10;自動產生的描述">
            <a:extLst>
              <a:ext uri="{FF2B5EF4-FFF2-40B4-BE49-F238E27FC236}">
                <a16:creationId xmlns:a16="http://schemas.microsoft.com/office/drawing/2014/main" id="{5C799CFE-C7E4-AABC-53A5-B291B5640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76" y="833951"/>
            <a:ext cx="3331926" cy="4864077"/>
          </a:xfrm>
          <a:prstGeom prst="rect">
            <a:avLst/>
          </a:prstGeom>
        </p:spPr>
      </p:pic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B2132E-B184-CA5D-9E66-02DAC47E3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2816"/>
            <a:ext cx="4698586" cy="3880773"/>
          </a:xfrm>
        </p:spPr>
        <p:txBody>
          <a:bodyPr>
            <a:normAutofit/>
          </a:bodyPr>
          <a:lstStyle/>
          <a:p>
            <a:r>
              <a:rPr lang="en-US" altLang="zh-TW" sz="2400" b="1" dirty="0">
                <a:solidFill>
                  <a:srgbClr val="AE2C1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300</a:t>
            </a:r>
            <a:r>
              <a:rPr lang="zh-TW" altLang="en-US" sz="2400" b="1" dirty="0">
                <a:solidFill>
                  <a:srgbClr val="AE2C1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億元中央擴大租金補貼</a:t>
            </a:r>
            <a:endParaRPr lang="en-US" altLang="zh-TW" sz="2400" b="1" dirty="0">
              <a:solidFill>
                <a:srgbClr val="AE2C12"/>
              </a:solidFill>
            </a:endParaRPr>
          </a:p>
          <a:p>
            <a:r>
              <a:rPr lang="zh-TW" altLang="en-US" sz="2400" b="1" dirty="0"/>
              <a:t>內政部</a:t>
            </a:r>
            <a:r>
              <a:rPr lang="en-US" altLang="zh-TW" sz="2400" b="1" dirty="0"/>
              <a:t>112</a:t>
            </a:r>
            <a:r>
              <a:rPr lang="zh-TW" altLang="en-US" sz="2400" b="1" dirty="0"/>
              <a:t>年</a:t>
            </a:r>
            <a:r>
              <a:rPr lang="en-US" altLang="zh-TW" sz="2400" b="1" dirty="0"/>
              <a:t>6</a:t>
            </a:r>
            <a:r>
              <a:rPr lang="zh-TW" altLang="en-US" sz="2400" b="1" dirty="0"/>
              <a:t>月</a:t>
            </a:r>
            <a:r>
              <a:rPr lang="en-US" altLang="zh-TW" sz="2400" b="1" dirty="0"/>
              <a:t>14</a:t>
            </a:r>
            <a:r>
              <a:rPr lang="zh-TW" altLang="en-US" sz="2400" b="1" dirty="0"/>
              <a:t>日修正「住宅租賃定型化契約應記載及不得記載事項」不得記載事項第十點：</a:t>
            </a:r>
            <a:r>
              <a:rPr lang="zh-TW" altLang="en-US" sz="2400" b="1" dirty="0">
                <a:solidFill>
                  <a:srgbClr val="AE2C12"/>
                </a:solidFill>
              </a:rPr>
              <a:t>不得記載承租人不得申請租金補貼</a:t>
            </a:r>
            <a:r>
              <a:rPr lang="zh-TW" altLang="en-US" sz="2400" b="1" dirty="0"/>
              <a:t>。</a:t>
            </a: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B3D33B0-FA62-4C2A-8AB8-8F5FDBC5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b="1" dirty="0"/>
              <a:t>校外賃居</a:t>
            </a:r>
            <a:r>
              <a:rPr lang="zh-TW" altLang="en-US" sz="5000" b="1" dirty="0">
                <a:solidFill>
                  <a:srgbClr val="AE2C12"/>
                </a:solidFill>
              </a:rPr>
              <a:t>租金補貼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42FD56C-8FEE-A05C-949F-EFAE6A57C1C4}"/>
              </a:ext>
            </a:extLst>
          </p:cNvPr>
          <p:cNvSpPr txBox="1"/>
          <p:nvPr/>
        </p:nvSpPr>
        <p:spPr>
          <a:xfrm>
            <a:off x="0" y="5685055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i="0" dirty="0">
                <a:solidFill>
                  <a:srgbClr val="AE2C12"/>
                </a:solidFill>
                <a:effectLst/>
                <a:latin typeface="+mj-ea"/>
                <a:ea typeface="+mj-ea"/>
              </a:rPr>
              <a:t>房東不得禁止房客申請租屋補貼，違者最重可處</a:t>
            </a:r>
            <a:r>
              <a:rPr lang="en-US" altLang="zh-TW" sz="3600" b="1" i="0" dirty="0">
                <a:solidFill>
                  <a:srgbClr val="AE2C12"/>
                </a:solidFill>
                <a:effectLst/>
                <a:latin typeface="+mj-ea"/>
                <a:ea typeface="+mj-ea"/>
              </a:rPr>
              <a:t>50</a:t>
            </a:r>
            <a:r>
              <a:rPr lang="zh-TW" altLang="en-US" sz="3600" b="1" i="0" dirty="0">
                <a:solidFill>
                  <a:srgbClr val="AE2C12"/>
                </a:solidFill>
                <a:effectLst/>
                <a:latin typeface="+mj-ea"/>
                <a:ea typeface="+mj-ea"/>
              </a:rPr>
              <a:t>萬元罰鍰</a:t>
            </a:r>
            <a:endParaRPr lang="en-US" altLang="zh-TW" sz="3600" b="1" i="0" dirty="0">
              <a:solidFill>
                <a:srgbClr val="AE2C12"/>
              </a:solidFill>
              <a:effectLst/>
              <a:latin typeface="+mj-ea"/>
              <a:ea typeface="+mj-ea"/>
            </a:endParaRPr>
          </a:p>
          <a:p>
            <a:pPr algn="ctr"/>
            <a:r>
              <a:rPr lang="zh-TW" altLang="en-US" sz="3600" b="1" i="0" dirty="0">
                <a:solidFill>
                  <a:srgbClr val="AE2C12"/>
                </a:solidFill>
                <a:effectLst/>
                <a:latin typeface="+mj-ea"/>
                <a:ea typeface="+mj-ea"/>
              </a:rPr>
              <a:t>，並得按次處罰！</a:t>
            </a:r>
            <a:endParaRPr lang="zh-TW" altLang="en-US" sz="3600" b="1" dirty="0">
              <a:solidFill>
                <a:srgbClr val="AE2C12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30558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一張含有 螢幕擷取畫面, 圖形 的圖片&#10;&#10;自動產生的描述">
            <a:extLst>
              <a:ext uri="{FF2B5EF4-FFF2-40B4-BE49-F238E27FC236}">
                <a16:creationId xmlns:a16="http://schemas.microsoft.com/office/drawing/2014/main" id="{4E0F1211-4A2A-1044-4328-C838A3253B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6" y="3444385"/>
            <a:ext cx="3577891" cy="3577891"/>
          </a:xfrm>
          <a:prstGeom prst="rect">
            <a:avLst/>
          </a:prstGeom>
        </p:spPr>
      </p:pic>
      <p:pic>
        <p:nvPicPr>
          <p:cNvPr id="5" name="圖片 4" descr="一張含有 文字, 字型, 螢幕擷取畫面, 信 的圖片&#10;&#10;自動產生的描述">
            <a:extLst>
              <a:ext uri="{FF2B5EF4-FFF2-40B4-BE49-F238E27FC236}">
                <a16:creationId xmlns:a16="http://schemas.microsoft.com/office/drawing/2014/main" id="{2E82A44F-3445-3398-92DE-E10FA1CE00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9747" y="0"/>
            <a:ext cx="6192253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B3D33B0-FA62-4C2A-8AB8-8F5FDBC5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000" b="1" dirty="0"/>
              <a:t>校外賃居處所安全關懷訪視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1CE5A35-E30C-4B3F-B596-B239A59004F4}"/>
              </a:ext>
            </a:extLst>
          </p:cNvPr>
          <p:cNvSpPr/>
          <p:nvPr/>
        </p:nvSpPr>
        <p:spPr>
          <a:xfrm>
            <a:off x="6456040" y="2204864"/>
            <a:ext cx="3024336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7510571-8256-43EF-BDB5-3AED11073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0848"/>
            <a:ext cx="8596668" cy="1988490"/>
          </a:xfrm>
        </p:spPr>
        <p:txBody>
          <a:bodyPr>
            <a:noAutofit/>
          </a:bodyPr>
          <a:lstStyle/>
          <a:p>
            <a:r>
              <a:rPr lang="zh-TW" altLang="en-US" sz="2400" b="1" dirty="0">
                <a:solidFill>
                  <a:srgbClr val="AE2C12"/>
                </a:solidFill>
              </a:rPr>
              <a:t>教育部要求學校進行賃居處所安全訪視</a:t>
            </a:r>
            <a:r>
              <a:rPr lang="zh-TW" altLang="en-US" sz="2400" b="1" dirty="0"/>
              <a:t>，學務處會請導師協助調查賃居生資料，後續與同學約定訪視方式。</a:t>
            </a:r>
            <a:endParaRPr lang="en-US" altLang="zh-TW" sz="2400" b="1" dirty="0"/>
          </a:p>
          <a:p>
            <a:r>
              <a:rPr lang="zh-TW" altLang="en-US" sz="2400" b="1" dirty="0">
                <a:solidFill>
                  <a:srgbClr val="AE2C12"/>
                </a:solidFill>
              </a:rPr>
              <a:t>如果已經有過現場訪視或填過線上表單，而且沒有更換租屋處，就不用再填表單</a:t>
            </a:r>
          </a:p>
        </p:txBody>
      </p:sp>
      <p:pic>
        <p:nvPicPr>
          <p:cNvPr id="7" name="圖片 6" descr="一張含有 牆, 室內, 灰泥, 固定 的圖片&#10;&#10;自動產生的描述">
            <a:extLst>
              <a:ext uri="{FF2B5EF4-FFF2-40B4-BE49-F238E27FC236}">
                <a16:creationId xmlns:a16="http://schemas.microsoft.com/office/drawing/2014/main" id="{2457F2A9-1375-1ACC-3A76-1AFAD577D5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7489887" y="4380519"/>
            <a:ext cx="1368152" cy="3147814"/>
          </a:xfrm>
          <a:prstGeom prst="rect">
            <a:avLst/>
          </a:prstGeom>
        </p:spPr>
      </p:pic>
      <p:pic>
        <p:nvPicPr>
          <p:cNvPr id="10" name="圖片 9" descr="一張含有 文字, 室內, 牆, 磚瓦 的圖片&#10;&#10;自動產生的描述">
            <a:extLst>
              <a:ext uri="{FF2B5EF4-FFF2-40B4-BE49-F238E27FC236}">
                <a16:creationId xmlns:a16="http://schemas.microsoft.com/office/drawing/2014/main" id="{68F56841-CC9C-0A63-D940-107AF239C78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473583" y="3353573"/>
            <a:ext cx="1620654" cy="1543664"/>
          </a:xfrm>
          <a:prstGeom prst="rect">
            <a:avLst/>
          </a:prstGeom>
        </p:spPr>
      </p:pic>
      <p:pic>
        <p:nvPicPr>
          <p:cNvPr id="12" name="圖片 11" descr="一張含有 建築, 門, 室內, 地板 的圖片&#10;&#10;自動產生的描述">
            <a:extLst>
              <a:ext uri="{FF2B5EF4-FFF2-40B4-BE49-F238E27FC236}">
                <a16:creationId xmlns:a16="http://schemas.microsoft.com/office/drawing/2014/main" id="{6BE3D1F9-3F41-4AE7-2EBC-FA105B41C12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0502" y="3313937"/>
            <a:ext cx="1643936" cy="1474106"/>
          </a:xfrm>
          <a:prstGeom prst="rect">
            <a:avLst/>
          </a:prstGeom>
        </p:spPr>
      </p:pic>
      <p:pic>
        <p:nvPicPr>
          <p:cNvPr id="14" name="圖片 13" descr="一張含有 文字, 建築, 設備, 垃圾桶 的圖片&#10;&#10;自動產生的描述">
            <a:extLst>
              <a:ext uri="{FF2B5EF4-FFF2-40B4-BE49-F238E27FC236}">
                <a16:creationId xmlns:a16="http://schemas.microsoft.com/office/drawing/2014/main" id="{5081498C-6FAD-F394-35D4-A8026C20EF0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640709" y="4059931"/>
            <a:ext cx="3543944" cy="2051957"/>
          </a:xfrm>
          <a:prstGeom prst="rect">
            <a:avLst/>
          </a:prstGeom>
        </p:spPr>
      </p:pic>
      <p:pic>
        <p:nvPicPr>
          <p:cNvPr id="16" name="圖片 15" descr="一張含有 牆, 室內, 天花板, 地板 的圖片&#10;&#10;自動產生的描述">
            <a:extLst>
              <a:ext uri="{FF2B5EF4-FFF2-40B4-BE49-F238E27FC236}">
                <a16:creationId xmlns:a16="http://schemas.microsoft.com/office/drawing/2014/main" id="{EDC07DBF-4034-0345-E213-22CAA21DCD8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9247039" y="3964960"/>
            <a:ext cx="3543944" cy="224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96F74A-49E6-446F-94BE-19E8A97BA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501008"/>
            <a:ext cx="8596668" cy="1026440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/>
              <a:t>感謝聆聽</a:t>
            </a: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B732B260-84A0-62E6-0207-03A1C5565C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1251283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9377</TotalTime>
  <Words>703</Words>
  <Application>Microsoft Office PowerPoint</Application>
  <PresentationFormat>寬螢幕</PresentationFormat>
  <Paragraphs>67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新細明體</vt:lpstr>
      <vt:lpstr>Arial</vt:lpstr>
      <vt:lpstr>Trebuchet MS</vt:lpstr>
      <vt:lpstr>Wingdings 3</vt:lpstr>
      <vt:lpstr>多面向</vt:lpstr>
      <vt:lpstr>校外賃居注意事項宣導</vt:lpstr>
      <vt:lpstr>租屋前注意事項</vt:lpstr>
      <vt:lpstr>租屋後注意事項</vt:lpstr>
      <vt:lpstr>緊急聯絡電話</vt:lpstr>
      <vt:lpstr>租屋電費新制7月15日正式上路 新約應依新制約定</vt:lpstr>
      <vt:lpstr>租屋族免費租屋法律諮詢(內政部)</vt:lpstr>
      <vt:lpstr>校外賃居租金補貼</vt:lpstr>
      <vt:lpstr>校外賃居處所安全關懷訪視</vt:lpstr>
      <vt:lpstr>感謝聆聽</vt:lpstr>
    </vt:vector>
  </TitlesOfParts>
  <Company>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導師研討會 學務處生輔組報告資料</dc:title>
  <dc:creator>ncpes</dc:creator>
  <cp:lastModifiedBy>蕭吉宏</cp:lastModifiedBy>
  <cp:revision>447</cp:revision>
  <dcterms:created xsi:type="dcterms:W3CDTF">2010-08-30T06:47:50Z</dcterms:created>
  <dcterms:modified xsi:type="dcterms:W3CDTF">2024-11-07T03:32:20Z</dcterms:modified>
</cp:coreProperties>
</file>